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67" r:id="rId2"/>
    <p:sldId id="272" r:id="rId3"/>
    <p:sldId id="280" r:id="rId4"/>
    <p:sldId id="271" r:id="rId5"/>
    <p:sldId id="273" r:id="rId6"/>
    <p:sldId id="312" r:id="rId7"/>
    <p:sldId id="282" r:id="rId8"/>
    <p:sldId id="279" r:id="rId9"/>
    <p:sldId id="283" r:id="rId10"/>
    <p:sldId id="284" r:id="rId11"/>
    <p:sldId id="281" r:id="rId12"/>
    <p:sldId id="285" r:id="rId13"/>
    <p:sldId id="286" r:id="rId14"/>
    <p:sldId id="287" r:id="rId15"/>
    <p:sldId id="288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2" r:id="rId28"/>
    <p:sldId id="301" r:id="rId29"/>
    <p:sldId id="303" r:id="rId30"/>
    <p:sldId id="304" r:id="rId31"/>
    <p:sldId id="306" r:id="rId32"/>
    <p:sldId id="305" r:id="rId33"/>
    <p:sldId id="307" r:id="rId34"/>
    <p:sldId id="311" r:id="rId35"/>
    <p:sldId id="31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0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78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A785B-D11D-476E-8FE3-B9A32AAEF3E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BAD6D-9C3B-46AE-9ED7-53C2ADD3C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19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6EEAB-DFFE-48A0-95F8-1347266830D1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C1AB1-D682-4F2C-8579-D9DF0DCC0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58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2513012" y="1371600"/>
            <a:ext cx="71628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256032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4160" y="4185919"/>
            <a:ext cx="6583680" cy="1097278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982132"/>
            <a:ext cx="6995160" cy="50749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94265" y="1051560"/>
            <a:ext cx="68580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772051" y="1143000"/>
            <a:ext cx="6686024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846666"/>
            <a:ext cx="1828800" cy="55541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798" y="846666"/>
            <a:ext cx="7863840" cy="5554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ummer Section Head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utumn Section Header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Winter Section Header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057399"/>
            <a:ext cx="4846320" cy="43434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2057399"/>
            <a:ext cx="4846320" cy="43434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57399"/>
            <a:ext cx="484632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926080"/>
            <a:ext cx="4846320" cy="34747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2057399"/>
            <a:ext cx="484632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926080"/>
            <a:ext cx="4846320" cy="34747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45541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57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519333"/>
            <a:ext cx="70866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0" y="6519333"/>
            <a:ext cx="16002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B1BD3024-A370-4736-A073-CFE51D74BDB4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519333"/>
            <a:ext cx="9144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E3DCFCC-8C7B-4574-91B2-C3342261C6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summer@cal.msu.edu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summer@cal.msu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Summer </a:t>
            </a:r>
            <a:r>
              <a:rPr lang="en-US" dirty="0" smtClean="0"/>
              <a:t>School 2020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Arts &amp; Letters HR/FO Process</a:t>
            </a:r>
          </a:p>
          <a:p>
            <a:r>
              <a:rPr lang="en-US" dirty="0" smtClean="0"/>
              <a:t>March 17, </a:t>
            </a:r>
            <a:r>
              <a:rPr lang="en-US" dirty="0" smtClean="0"/>
              <a:t>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4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OCCI Courses- Revenue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3 credit ATD course has 10 in-state juniors, 7 of whom are only taking on-line courses, at a tuition rate of $555, the revenue from those students is $11,655.</a:t>
            </a:r>
          </a:p>
          <a:p>
            <a:r>
              <a:rPr lang="en-US" dirty="0" smtClean="0"/>
              <a:t>$2,913.75 is kept Centrally</a:t>
            </a:r>
          </a:p>
          <a:p>
            <a:r>
              <a:rPr lang="en-US" dirty="0" smtClean="0"/>
              <a:t>$2,185.31 is kept by the College</a:t>
            </a:r>
          </a:p>
          <a:p>
            <a:r>
              <a:rPr lang="en-US" dirty="0" smtClean="0"/>
              <a:t>$6,555.94 goes to the unit</a:t>
            </a:r>
          </a:p>
        </p:txBody>
      </p:sp>
    </p:spTree>
    <p:extLst>
      <p:ext uri="{BB962C8B-B14F-4D97-AF65-F5344CB8AC3E}">
        <p14:creationId xmlns:p14="http://schemas.microsoft.com/office/powerpoint/2010/main" val="49543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OCCI Courses- Breakeven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number of </a:t>
            </a:r>
            <a:r>
              <a:rPr lang="en-US" dirty="0" smtClean="0"/>
              <a:t>on-line only students required </a:t>
            </a:r>
            <a:r>
              <a:rPr lang="en-US" dirty="0"/>
              <a:t>to cover instruction </a:t>
            </a:r>
            <a:r>
              <a:rPr lang="en-US" dirty="0" smtClean="0"/>
              <a:t>costs</a:t>
            </a:r>
          </a:p>
          <a:p>
            <a:r>
              <a:rPr lang="en-US" dirty="0"/>
              <a:t>To </a:t>
            </a:r>
            <a:r>
              <a:rPr lang="en-US" dirty="0" smtClean="0"/>
              <a:t>calculate: </a:t>
            </a:r>
          </a:p>
          <a:p>
            <a:pPr lvl="1"/>
            <a:r>
              <a:rPr lang="en-US" dirty="0" smtClean="0"/>
              <a:t>1</a:t>
            </a:r>
            <a:r>
              <a:rPr lang="en-US" dirty="0"/>
              <a:t>. find the per credit tuition cost for the lowest cohort of student (undergrad/lower level/resident) </a:t>
            </a:r>
            <a:endParaRPr lang="en-US" dirty="0" smtClean="0"/>
          </a:p>
          <a:p>
            <a:pPr lvl="1"/>
            <a:r>
              <a:rPr lang="en-US" dirty="0" smtClean="0"/>
              <a:t>2</a:t>
            </a:r>
            <a:r>
              <a:rPr lang="en-US" dirty="0"/>
              <a:t>. Reduce the tuition by 56% (25% (Central) and 25% again (CAL)) </a:t>
            </a:r>
            <a:endParaRPr lang="en-US" dirty="0" smtClean="0"/>
          </a:p>
          <a:p>
            <a:pPr lvl="1"/>
            <a:r>
              <a:rPr lang="en-US" dirty="0" smtClean="0"/>
              <a:t>3</a:t>
            </a:r>
            <a:r>
              <a:rPr lang="en-US" dirty="0"/>
              <a:t>. find the # of credits per course. </a:t>
            </a:r>
            <a:endParaRPr lang="en-US" dirty="0" smtClean="0"/>
          </a:p>
          <a:p>
            <a:pPr lvl="1"/>
            <a:r>
              <a:rPr lang="en-US" dirty="0" smtClean="0"/>
              <a:t>4</a:t>
            </a:r>
            <a:r>
              <a:rPr lang="en-US" dirty="0"/>
              <a:t>. </a:t>
            </a:r>
            <a:r>
              <a:rPr lang="en-US" dirty="0" smtClean="0"/>
              <a:t>Divide by the instruction rate:</a:t>
            </a:r>
          </a:p>
          <a:p>
            <a:pPr marL="274320" lvl="1" indent="0" algn="ctr">
              <a:buNone/>
            </a:pPr>
            <a:r>
              <a:rPr lang="en-US" dirty="0" smtClean="0"/>
              <a:t>Instruction </a:t>
            </a:r>
            <a:r>
              <a:rPr lang="en-US" dirty="0"/>
              <a:t>Cost/res UG1 * # of credits *56% = breakeven </a:t>
            </a:r>
            <a:r>
              <a:rPr lang="en-US" dirty="0" smtClean="0"/>
              <a:t>enrollment</a:t>
            </a:r>
            <a:endParaRPr lang="en-US" b="1" dirty="0"/>
          </a:p>
          <a:p>
            <a:pPr marL="0" indent="0" algn="ctr">
              <a:buNone/>
            </a:pPr>
            <a:r>
              <a:rPr lang="en-US" dirty="0"/>
              <a:t>$7,612/$809.76 = </a:t>
            </a:r>
            <a:r>
              <a:rPr lang="en-US" dirty="0" smtClean="0"/>
              <a:t>9.4</a:t>
            </a:r>
          </a:p>
          <a:p>
            <a:pPr marL="0" indent="0" algn="ctr">
              <a:buNone/>
            </a:pPr>
            <a:r>
              <a:rPr lang="en-US" b="1" dirty="0" smtClean="0"/>
              <a:t>Always Round </a:t>
            </a:r>
            <a:r>
              <a:rPr lang="en-US" b="1" dirty="0" smtClean="0"/>
              <a:t>up</a:t>
            </a:r>
          </a:p>
          <a:p>
            <a:pPr marL="0" indent="0" algn="ctr">
              <a:buNone/>
            </a:pPr>
            <a:r>
              <a:rPr lang="en-US" dirty="0" smtClean="0"/>
              <a:t>This assumes that none of the students are taking seated courses</a:t>
            </a:r>
          </a:p>
          <a:p>
            <a:r>
              <a:rPr lang="en-US" dirty="0" smtClean="0"/>
              <a:t>To be safe use the 15-10-5 course minimum set by the RO</a:t>
            </a:r>
          </a:p>
          <a:p>
            <a:pPr lvl="1"/>
            <a:endParaRPr lang="en-US" dirty="0" smtClean="0"/>
          </a:p>
          <a:p>
            <a:pPr lvl="1"/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2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 Memo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IAH Process as US19</a:t>
            </a:r>
          </a:p>
          <a:p>
            <a:pPr lvl="1"/>
            <a:r>
              <a:rPr lang="en-US" dirty="0" smtClean="0"/>
              <a:t>Units process IAH appointments for their faculty</a:t>
            </a:r>
          </a:p>
          <a:p>
            <a:pPr lvl="1"/>
            <a:r>
              <a:rPr lang="en-US" dirty="0" smtClean="0"/>
              <a:t>Use Unit Org Code and IAH account GA100323</a:t>
            </a:r>
          </a:p>
          <a:p>
            <a:pPr lvl="1"/>
            <a:r>
              <a:rPr lang="en-US" dirty="0" smtClean="0"/>
              <a:t>A list of IAH courses will be sent to unit with as much appointment detail as possible</a:t>
            </a:r>
          </a:p>
          <a:p>
            <a:r>
              <a:rPr lang="en-US" dirty="0" smtClean="0"/>
              <a:t>Continuing appointments use the CDW as TS</a:t>
            </a:r>
          </a:p>
          <a:p>
            <a:r>
              <a:rPr lang="en-US" dirty="0"/>
              <a:t>Graduate students hired as GAs vs. AN </a:t>
            </a:r>
            <a:r>
              <a:rPr lang="en-US" dirty="0" smtClean="0"/>
              <a:t>(semester by semester) FT</a:t>
            </a:r>
          </a:p>
          <a:p>
            <a:pPr lvl="1"/>
            <a:r>
              <a:rPr lang="en-US" dirty="0" smtClean="0"/>
              <a:t>Use “Change an Existing Appointment/Assignment” drop down in EBS</a:t>
            </a:r>
          </a:p>
          <a:p>
            <a:pPr lvl="1"/>
            <a:r>
              <a:rPr lang="en-US" dirty="0"/>
              <a:t>Session B hires will need a new I-9 due to break in service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680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Distribution Worksheets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FT</a:t>
            </a:r>
          </a:p>
          <a:p>
            <a:r>
              <a:rPr lang="en-US" dirty="0" smtClean="0"/>
              <a:t>AY FT</a:t>
            </a:r>
          </a:p>
          <a:p>
            <a:r>
              <a:rPr lang="en-US" dirty="0" smtClean="0"/>
              <a:t>TS/Continuing</a:t>
            </a:r>
          </a:p>
          <a:p>
            <a:pPr lvl="1"/>
            <a:r>
              <a:rPr lang="en-US" dirty="0" smtClean="0"/>
              <a:t>Includes offer of employment</a:t>
            </a:r>
          </a:p>
          <a:p>
            <a:pPr lvl="1"/>
            <a:endParaRPr lang="en-US" dirty="0"/>
          </a:p>
          <a:p>
            <a:r>
              <a:rPr lang="en-US" dirty="0" smtClean="0"/>
              <a:t>Fill out all </a:t>
            </a:r>
            <a:r>
              <a:rPr lang="en-US" dirty="0" smtClean="0">
                <a:solidFill>
                  <a:srgbClr val="00B050"/>
                </a:solidFill>
              </a:rPr>
              <a:t>GREEN</a:t>
            </a:r>
            <a:r>
              <a:rPr lang="en-US" dirty="0" smtClean="0"/>
              <a:t> areas on the calculation sheets</a:t>
            </a:r>
          </a:p>
          <a:p>
            <a:r>
              <a:rPr lang="en-US" dirty="0" smtClean="0"/>
              <a:t>Sheets were made to auto fill, so don’t delete formulas</a:t>
            </a:r>
          </a:p>
          <a:p>
            <a:r>
              <a:rPr lang="en-US" dirty="0" smtClean="0"/>
              <a:t>Attached CDW, as an Excel file, to all non-grad appointments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12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Appointment 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Provost funded courses stick to strict 5/16-6/30 and 7/1-8/15 appointment dates.</a:t>
            </a:r>
          </a:p>
          <a:p>
            <a:r>
              <a:rPr lang="en-US" dirty="0" smtClean="0"/>
              <a:t>OCCI courses are more flexible- if possible, try to avoid overload payments by adjusting the appointment dates, but remember the dates in SAP must match the dates of the offer letter and FTM </a:t>
            </a:r>
          </a:p>
          <a:p>
            <a:r>
              <a:rPr lang="en-US" dirty="0" smtClean="0"/>
              <a:t>Use session C on the CDW to calculate the employment percentage for </a:t>
            </a:r>
            <a:r>
              <a:rPr lang="en-US" smtClean="0"/>
              <a:t>non-traditional appointment 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33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Overload Payments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Last year most summer overload was still in paper. It is unclear if the same is true this year (please let me know if you figure it out!)</a:t>
            </a:r>
          </a:p>
          <a:p>
            <a:r>
              <a:rPr lang="en-US" dirty="0" smtClean="0"/>
              <a:t>The College needs to log all overload forms</a:t>
            </a:r>
          </a:p>
          <a:p>
            <a:r>
              <a:rPr lang="en-US" dirty="0" smtClean="0"/>
              <a:t>Email a PDF of the overload form to </a:t>
            </a:r>
            <a:r>
              <a:rPr lang="en-US" dirty="0" smtClean="0">
                <a:hlinkClick r:id="rId2"/>
              </a:rPr>
              <a:t>summer@cal.msu.edu</a:t>
            </a:r>
            <a:r>
              <a:rPr lang="en-US" dirty="0" smtClean="0"/>
              <a:t> Do not send paper overload payments directly to </a:t>
            </a:r>
            <a:r>
              <a:rPr lang="en-US" dirty="0" smtClean="0"/>
              <a:t>Payroll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660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 rotWithShape="1">
          <a:blip r:embed="rId2"/>
          <a:srcRect t="17544" r="1762"/>
          <a:stretch/>
        </p:blipFill>
        <p:spPr>
          <a:xfrm>
            <a:off x="229176" y="1338126"/>
            <a:ext cx="11705649" cy="52912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176" y="657225"/>
            <a:ext cx="6525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AY FAS</a:t>
            </a:r>
          </a:p>
          <a:p>
            <a:r>
              <a:rPr lang="en-US" dirty="0" smtClean="0"/>
              <a:t>In EBS, go to Actions, then HR/Payroll Form &amp; Cost Redistribution 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238375" y="547687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2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7394" r="1730"/>
          <a:stretch/>
        </p:blipFill>
        <p:spPr>
          <a:xfrm>
            <a:off x="311426" y="1400175"/>
            <a:ext cx="11467110" cy="5191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1426" y="781050"/>
            <a:ext cx="7545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Search for FAS via Personnel Number, or by name, by clicking the double boxes.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73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7256" r="1538"/>
          <a:stretch/>
        </p:blipFill>
        <p:spPr>
          <a:xfrm>
            <a:off x="413442" y="1438275"/>
            <a:ext cx="11422166" cy="51693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3442" y="866775"/>
            <a:ext cx="10871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searching for the employee, you have to hit “Search Employee” for the “New Appointment” button to appear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rot="10800000">
            <a:off x="2010428" y="402297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0800000">
            <a:off x="2707710" y="19229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3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7376" r="1805"/>
          <a:stretch/>
        </p:blipFill>
        <p:spPr>
          <a:xfrm>
            <a:off x="427205" y="1524000"/>
            <a:ext cx="11161357" cy="5057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1009650"/>
            <a:ext cx="713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Enter the appointment details. These must match the offer letter and FTM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19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53515"/>
            <a:ext cx="9980141" cy="4786184"/>
          </a:xfrm>
        </p:spPr>
        <p:txBody>
          <a:bodyPr>
            <a:normAutofit/>
          </a:bodyPr>
          <a:lstStyle/>
          <a:p>
            <a:r>
              <a:rPr lang="en-US" dirty="0" smtClean="0"/>
              <a:t>OCCI- Off Campus Credit Instruction</a:t>
            </a:r>
          </a:p>
          <a:p>
            <a:r>
              <a:rPr lang="en-US" dirty="0" smtClean="0"/>
              <a:t>AY- Academic Year (August 16- May 15)</a:t>
            </a:r>
          </a:p>
          <a:p>
            <a:r>
              <a:rPr lang="en-US" dirty="0" smtClean="0"/>
              <a:t>AN- Annual Year</a:t>
            </a:r>
          </a:p>
          <a:p>
            <a:pPr lvl="1"/>
            <a:r>
              <a:rPr lang="en-US" dirty="0" smtClean="0"/>
              <a:t>12 month AN- typically starts July 1 or August 16, but dates can vary</a:t>
            </a:r>
          </a:p>
          <a:p>
            <a:pPr lvl="1"/>
            <a:r>
              <a:rPr lang="en-US" dirty="0" smtClean="0"/>
              <a:t>Semester by semester AN- typically August 16-December 31 and/or January 1-May 15</a:t>
            </a:r>
          </a:p>
          <a:p>
            <a:r>
              <a:rPr lang="en-US" dirty="0" smtClean="0"/>
              <a:t>TS- Tenure System Faculty</a:t>
            </a:r>
          </a:p>
          <a:p>
            <a:r>
              <a:rPr lang="en-US" dirty="0" smtClean="0"/>
              <a:t>FT- Fixed Term Faculty</a:t>
            </a:r>
          </a:p>
          <a:p>
            <a:r>
              <a:rPr lang="en-US" dirty="0" smtClean="0"/>
              <a:t>AS- Academic Specialists </a:t>
            </a:r>
          </a:p>
          <a:p>
            <a:r>
              <a:rPr lang="en-US" dirty="0" smtClean="0"/>
              <a:t>Continuing Faculty- Non-Fixed Term Academic Specialists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43351" y="2759676"/>
            <a:ext cx="2430163" cy="2347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6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8033" r="1851"/>
          <a:stretch/>
        </p:blipFill>
        <p:spPr>
          <a:xfrm>
            <a:off x="630306" y="1724025"/>
            <a:ext cx="10961619" cy="49299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1075" y="600075"/>
            <a:ext cx="68744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Order is “UNTF” or “NOUNTF”</a:t>
            </a:r>
          </a:p>
          <a:p>
            <a:r>
              <a:rPr lang="en-US" dirty="0" smtClean="0"/>
              <a:t>Functional Area is required</a:t>
            </a:r>
          </a:p>
          <a:p>
            <a:r>
              <a:rPr lang="en-US" dirty="0" smtClean="0"/>
              <a:t>Effort Percent will calculate after you hit “Save and Next” at the bottom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80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7542" r="1346"/>
          <a:stretch/>
        </p:blipFill>
        <p:spPr>
          <a:xfrm>
            <a:off x="463826" y="1543050"/>
            <a:ext cx="11172318" cy="50289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1025" y="962025"/>
            <a:ext cx="4341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General Attachment should be the CDW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98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0960" r="69720" b="4343"/>
          <a:stretch/>
        </p:blipFill>
        <p:spPr>
          <a:xfrm>
            <a:off x="278916" y="1156633"/>
            <a:ext cx="4750284" cy="54926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8916" y="665922"/>
            <a:ext cx="829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 you fill in the FAS information on the AY FT Faculty tab… the Session tab </a:t>
            </a:r>
            <a:r>
              <a:rPr lang="en-US" dirty="0" err="1" smtClean="0"/>
              <a:t>autofills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0614" r="68330" b="3557"/>
          <a:stretch/>
        </p:blipFill>
        <p:spPr>
          <a:xfrm>
            <a:off x="6699595" y="1096997"/>
            <a:ext cx="4989026" cy="5611915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 rot="19984485">
            <a:off x="8511436" y="2098111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05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475" y="866775"/>
            <a:ext cx="614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Effort Percent on the SAP </a:t>
            </a:r>
            <a:r>
              <a:rPr lang="en-US" dirty="0" err="1" smtClean="0"/>
              <a:t>appt</a:t>
            </a:r>
            <a:r>
              <a:rPr lang="en-US" dirty="0" smtClean="0"/>
              <a:t> form should match the CDW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7271" r="2418" b="24218"/>
          <a:stretch/>
        </p:blipFill>
        <p:spPr>
          <a:xfrm>
            <a:off x="399636" y="1609725"/>
            <a:ext cx="11238394" cy="362902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4730173">
            <a:off x="9563621" y="38517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4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7429" r="2156"/>
          <a:stretch/>
        </p:blipFill>
        <p:spPr>
          <a:xfrm>
            <a:off x="609600" y="1495424"/>
            <a:ext cx="11077575" cy="50345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704850"/>
            <a:ext cx="7968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AN semester-by-semester FAS choose Create a New Appointment/Assignment. </a:t>
            </a:r>
          </a:p>
          <a:p>
            <a:r>
              <a:rPr lang="en-US" dirty="0" smtClean="0"/>
              <a:t>Employee Type is Faculty or Academic Staff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36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7825"/>
          <a:stretch/>
        </p:blipFill>
        <p:spPr>
          <a:xfrm>
            <a:off x="1175717" y="981075"/>
            <a:ext cx="10194235" cy="45114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76475" y="5648325"/>
            <a:ext cx="670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hitting continue the form will ask for an appointment start date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67835" y="3532340"/>
            <a:ext cx="638827" cy="131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7994" r="1598" b="17431"/>
          <a:stretch/>
        </p:blipFill>
        <p:spPr>
          <a:xfrm>
            <a:off x="226944" y="1892577"/>
            <a:ext cx="11733143" cy="41466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5326" y="571500"/>
            <a:ext cx="10426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Choose the “Yes” drop down for summer only appointment.</a:t>
            </a:r>
          </a:p>
          <a:p>
            <a:r>
              <a:rPr lang="en-US" dirty="0" smtClean="0"/>
              <a:t>The Hiring Process area is prefilled and unchangeable</a:t>
            </a:r>
          </a:p>
          <a:p>
            <a:r>
              <a:rPr lang="en-US" dirty="0" smtClean="0"/>
              <a:t>The Primary Org is the org code of the unit in which the FAS is being hired. </a:t>
            </a:r>
          </a:p>
          <a:p>
            <a:r>
              <a:rPr lang="en-US" dirty="0" smtClean="0"/>
              <a:t>In this case, the person being hired is an English grad student teaching as a summer FT FAS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33714" y="6160013"/>
            <a:ext cx="8349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Evaluate (at the top, not currently showing in the screen shot) and Create Position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21495" y="5693080"/>
            <a:ext cx="638827" cy="131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6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Title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B</a:t>
            </a:r>
            <a:r>
              <a:rPr lang="en-US" dirty="0" smtClean="0"/>
              <a:t>ased </a:t>
            </a:r>
            <a:r>
              <a:rPr lang="en-US" dirty="0"/>
              <a:t>on degree levels:</a:t>
            </a:r>
            <a:endParaRPr lang="en-US" b="1" dirty="0"/>
          </a:p>
          <a:p>
            <a:pPr lvl="1"/>
            <a:r>
              <a:rPr lang="en-US" dirty="0"/>
              <a:t>20001529 Assistant Professor (has PhD or MFA) $7,612</a:t>
            </a:r>
            <a:endParaRPr lang="en-US" b="1" dirty="0"/>
          </a:p>
          <a:p>
            <a:pPr lvl="1"/>
            <a:r>
              <a:rPr lang="en-US" dirty="0"/>
              <a:t>20001630 Instructor (has MA) $5,666</a:t>
            </a:r>
            <a:endParaRPr lang="en-US" b="1" dirty="0"/>
          </a:p>
          <a:p>
            <a:pPr lvl="1"/>
            <a:r>
              <a:rPr lang="en-US" dirty="0"/>
              <a:t>20001521 Assistant Instructor (has BA) $5,508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24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7377" r="1398"/>
          <a:stretch/>
        </p:blipFill>
        <p:spPr>
          <a:xfrm>
            <a:off x="729698" y="1447800"/>
            <a:ext cx="10424077" cy="47040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2975" y="676275"/>
            <a:ext cx="5907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the FAS is FT and teaching the union position answer is Yes.</a:t>
            </a:r>
          </a:p>
          <a:p>
            <a:r>
              <a:rPr lang="en-US" dirty="0" smtClean="0"/>
              <a:t>For AN appointments the employee basis is Annual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0203" y="6277057"/>
            <a:ext cx="5131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Enter the building code and phone number, if known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8175" y="3225452"/>
            <a:ext cx="638827" cy="131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3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6843" r="1504"/>
          <a:stretch/>
        </p:blipFill>
        <p:spPr>
          <a:xfrm>
            <a:off x="143703" y="1219200"/>
            <a:ext cx="11581572" cy="52658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8150" y="666750"/>
            <a:ext cx="6676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AY GAs hired as US FT FAS, you might get this terrible form. Sorry!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24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</a:t>
            </a:r>
            <a:r>
              <a:rPr lang="en-US" dirty="0" smtClean="0"/>
              <a:t>Language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27654"/>
            <a:ext cx="10058400" cy="4753232"/>
          </a:xfrm>
        </p:spPr>
        <p:txBody>
          <a:bodyPr>
            <a:normAutofit fontScale="92500"/>
          </a:bodyPr>
          <a:lstStyle/>
          <a:p>
            <a:r>
              <a:rPr lang="en-US" dirty="0"/>
              <a:t>Seated course- typically an on-campus class, held in a brink and mortar building</a:t>
            </a:r>
          </a:p>
          <a:p>
            <a:r>
              <a:rPr lang="en-US" dirty="0" smtClean="0"/>
              <a:t>RO- </a:t>
            </a:r>
            <a:r>
              <a:rPr lang="en-US" dirty="0"/>
              <a:t>Registrars Office</a:t>
            </a:r>
          </a:p>
          <a:p>
            <a:r>
              <a:rPr lang="en-US" dirty="0"/>
              <a:t>US20- 2020 Summer Semester</a:t>
            </a:r>
          </a:p>
          <a:p>
            <a:r>
              <a:rPr lang="en-US" dirty="0"/>
              <a:t>Session A- typically May 16-June 30</a:t>
            </a:r>
          </a:p>
          <a:p>
            <a:r>
              <a:rPr lang="en-US" dirty="0"/>
              <a:t>Session B- typically July 1-August 15</a:t>
            </a:r>
          </a:p>
          <a:p>
            <a:r>
              <a:rPr lang="en-US" dirty="0"/>
              <a:t>Session C- Any dates between May 16 and August 15</a:t>
            </a:r>
          </a:p>
          <a:p>
            <a:r>
              <a:rPr lang="en-US" dirty="0"/>
              <a:t>CDW- Cost Distribution Worksheet</a:t>
            </a:r>
          </a:p>
          <a:p>
            <a:r>
              <a:rPr lang="en-US" dirty="0"/>
              <a:t>FTM- Fixed Term </a:t>
            </a:r>
            <a:r>
              <a:rPr lang="en-US" dirty="0" smtClean="0"/>
              <a:t>Memo</a:t>
            </a:r>
          </a:p>
          <a:p>
            <a:r>
              <a:rPr lang="en-US" dirty="0" smtClean="0"/>
              <a:t>SCH- Student Credit Hours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54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841" t="37433" r="2163" b="15695"/>
          <a:stretch/>
        </p:blipFill>
        <p:spPr>
          <a:xfrm>
            <a:off x="204985" y="2638424"/>
            <a:ext cx="11599915" cy="3609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5275" y="733425"/>
            <a:ext cx="6584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Pay and Cost Distribution is the most important part of the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17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417" t="23768" r="7406" b="35236"/>
          <a:stretch/>
        </p:blipFill>
        <p:spPr>
          <a:xfrm>
            <a:off x="347870" y="2375453"/>
            <a:ext cx="11579087" cy="31109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3670" y="1480930"/>
            <a:ext cx="3602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an example from last summer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89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1160" r="60038" b="4112"/>
          <a:stretch/>
        </p:blipFill>
        <p:spPr>
          <a:xfrm>
            <a:off x="319017" y="904874"/>
            <a:ext cx="5465728" cy="4791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30784" r="58872" b="4372"/>
          <a:stretch/>
        </p:blipFill>
        <p:spPr>
          <a:xfrm>
            <a:off x="6276576" y="904873"/>
            <a:ext cx="5715667" cy="48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2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18" t="16876" r="1720"/>
          <a:stretch/>
        </p:blipFill>
        <p:spPr>
          <a:xfrm>
            <a:off x="419100" y="1781175"/>
            <a:ext cx="11239500" cy="51730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981075"/>
            <a:ext cx="6189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the required attachments for AY GAs teaching as US FT FAS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38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US20 Graduate Teaching Assistantships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summer GA </a:t>
            </a:r>
            <a:r>
              <a:rPr lang="en-US" dirty="0" smtClean="0"/>
              <a:t>teaching appointment </a:t>
            </a:r>
            <a:r>
              <a:rPr lang="en-US" dirty="0"/>
              <a:t>period is 3 </a:t>
            </a:r>
            <a:r>
              <a:rPr lang="en-US" dirty="0" smtClean="0"/>
              <a:t>months: May </a:t>
            </a:r>
            <a:r>
              <a:rPr lang="en-US" dirty="0"/>
              <a:t>16 through August 15. These dates are used regardless of whether the TA is teaching session A, B or </a:t>
            </a:r>
            <a:r>
              <a:rPr lang="en-US" dirty="0" smtClean="0"/>
              <a:t>C</a:t>
            </a:r>
          </a:p>
          <a:p>
            <a:r>
              <a:rPr lang="en-US" dirty="0"/>
              <a:t>Stipends – 	</a:t>
            </a:r>
            <a:endParaRPr lang="en-US" dirty="0" smtClean="0"/>
          </a:p>
          <a:p>
            <a:pPr lvl="1"/>
            <a:r>
              <a:rPr lang="en-US" dirty="0" smtClean="0"/>
              <a:t>Level I</a:t>
            </a:r>
            <a:r>
              <a:rPr lang="en-US" dirty="0"/>
              <a:t>	</a:t>
            </a:r>
            <a:r>
              <a:rPr lang="en-US" dirty="0" smtClean="0"/>
              <a:t>$1,227 </a:t>
            </a:r>
            <a:r>
              <a:rPr lang="en-US" dirty="0"/>
              <a:t>bi-weekly </a:t>
            </a:r>
            <a:r>
              <a:rPr lang="en-US" dirty="0" smtClean="0"/>
              <a:t>		$8,062.85 for the summer</a:t>
            </a:r>
            <a:endParaRPr lang="en-US" dirty="0"/>
          </a:p>
          <a:p>
            <a:pPr lvl="1"/>
            <a:r>
              <a:rPr lang="en-US" dirty="0" smtClean="0"/>
              <a:t>Level </a:t>
            </a:r>
            <a:r>
              <a:rPr lang="en-US" dirty="0"/>
              <a:t>II </a:t>
            </a:r>
            <a:r>
              <a:rPr lang="en-US" dirty="0" smtClean="0"/>
              <a:t>	$</a:t>
            </a:r>
            <a:r>
              <a:rPr lang="en-US" dirty="0"/>
              <a:t>1,357 bi-weekly </a:t>
            </a:r>
            <a:r>
              <a:rPr lang="en-US" dirty="0" smtClean="0"/>
              <a:t>		$8,917.71 </a:t>
            </a:r>
            <a:r>
              <a:rPr lang="en-US" dirty="0"/>
              <a:t>for the </a:t>
            </a:r>
            <a:r>
              <a:rPr lang="en-US" dirty="0" smtClean="0"/>
              <a:t>summer</a:t>
            </a:r>
          </a:p>
          <a:p>
            <a:pPr lvl="1"/>
            <a:r>
              <a:rPr lang="en-US" dirty="0" smtClean="0"/>
              <a:t>Level </a:t>
            </a:r>
            <a:r>
              <a:rPr lang="en-US" dirty="0"/>
              <a:t>III 	$1,416 bi-weekly 		$</a:t>
            </a:r>
            <a:r>
              <a:rPr lang="en-US" dirty="0" smtClean="0"/>
              <a:t>9,306.27 for </a:t>
            </a:r>
            <a:r>
              <a:rPr lang="en-US" dirty="0"/>
              <a:t>the </a:t>
            </a:r>
            <a:r>
              <a:rPr lang="en-US" dirty="0" smtClean="0"/>
              <a:t>summer</a:t>
            </a:r>
          </a:p>
          <a:p>
            <a:r>
              <a:rPr lang="en-US" dirty="0"/>
              <a:t>In addition to the stipends, accounts will be charged $2,332 SI (Specific Identification) for each GA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65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accompanying CAL memo has additional information, including due dates and deadlines</a:t>
            </a:r>
          </a:p>
          <a:p>
            <a:r>
              <a:rPr lang="en-US" dirty="0" smtClean="0">
                <a:hlinkClick r:id="rId2"/>
              </a:rPr>
              <a:t>summer@cal.msu.edu</a:t>
            </a:r>
            <a:r>
              <a:rPr lang="en-US" dirty="0" smtClean="0"/>
              <a:t> (Goes to Carly </a:t>
            </a:r>
            <a:r>
              <a:rPr lang="en-US" dirty="0"/>
              <a:t>Ensign and Debbie Richards)</a:t>
            </a:r>
          </a:p>
          <a:p>
            <a:r>
              <a:rPr lang="en-US"/>
              <a:t>You can </a:t>
            </a:r>
            <a:r>
              <a:rPr lang="en-US"/>
              <a:t>start </a:t>
            </a:r>
            <a:r>
              <a:rPr lang="en-US" smtClean="0"/>
              <a:t>processing </a:t>
            </a:r>
            <a:r>
              <a:rPr lang="en-US"/>
              <a:t>summer teaching appointments at any time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409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</a:t>
            </a:r>
            <a:r>
              <a:rPr lang="en-US" dirty="0" smtClean="0"/>
              <a:t>Instruction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057400"/>
            <a:ext cx="10507362" cy="4343400"/>
          </a:xfrm>
        </p:spPr>
        <p:txBody>
          <a:bodyPr/>
          <a:lstStyle/>
          <a:p>
            <a:r>
              <a:rPr lang="en-US" dirty="0" smtClean="0"/>
              <a:t>November 8, 2019: Work Copy due to RO</a:t>
            </a:r>
            <a:endParaRPr lang="en-US" dirty="0"/>
          </a:p>
          <a:p>
            <a:r>
              <a:rPr lang="en-US" dirty="0" smtClean="0"/>
              <a:t>November 5, 2019: Provost US20 Funding Request sent to the College</a:t>
            </a:r>
          </a:p>
          <a:p>
            <a:r>
              <a:rPr lang="en-US" dirty="0" smtClean="0"/>
              <a:t>December 9, 2019: Department’s Provost </a:t>
            </a:r>
            <a:r>
              <a:rPr lang="en-US" dirty="0"/>
              <a:t>US20 Funding Request </a:t>
            </a:r>
            <a:r>
              <a:rPr lang="en-US" dirty="0" smtClean="0"/>
              <a:t>due to College</a:t>
            </a:r>
            <a:endParaRPr lang="en-US" dirty="0"/>
          </a:p>
          <a:p>
            <a:r>
              <a:rPr lang="en-US" dirty="0" smtClean="0"/>
              <a:t>January 16, 2020: Notification of Provost US20 Funding Approval</a:t>
            </a:r>
          </a:p>
          <a:p>
            <a:r>
              <a:rPr lang="en-US" dirty="0" smtClean="0"/>
              <a:t>February 24, 2020: HR open AY Summer SAP form in EBS</a:t>
            </a:r>
          </a:p>
          <a:p>
            <a:r>
              <a:rPr lang="en-US" dirty="0" smtClean="0"/>
              <a:t>March 2020: Summer Procedures Memo from 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53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Provost Funded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057399"/>
            <a:ext cx="10058400" cy="4343401"/>
          </a:xfrm>
        </p:spPr>
        <p:txBody>
          <a:bodyPr>
            <a:normAutofit/>
          </a:bodyPr>
          <a:lstStyle/>
          <a:p>
            <a:r>
              <a:rPr lang="en-US" dirty="0" smtClean="0"/>
              <a:t>Departments submit requests, via the Dean’s Office, for US seated </a:t>
            </a:r>
            <a:r>
              <a:rPr lang="en-US" dirty="0" smtClean="0"/>
              <a:t>course instruction </a:t>
            </a:r>
            <a:r>
              <a:rPr lang="en-US" dirty="0" smtClean="0"/>
              <a:t>to be paid by the Provost</a:t>
            </a:r>
          </a:p>
          <a:p>
            <a:r>
              <a:rPr lang="en-US" dirty="0" smtClean="0"/>
              <a:t>If approved, </a:t>
            </a:r>
            <a:r>
              <a:rPr lang="en-US" dirty="0"/>
              <a:t>i</a:t>
            </a:r>
            <a:r>
              <a:rPr lang="en-US" dirty="0" smtClean="0"/>
              <a:t>nstruction fees are charged to College account GP100014 during the FAS appointment process</a:t>
            </a:r>
            <a:endParaRPr lang="en-US" dirty="0"/>
          </a:p>
          <a:p>
            <a:r>
              <a:rPr lang="en-US" dirty="0" smtClean="0"/>
              <a:t>These course must meet the RO minimum 15-10-5, or they will be cancelled</a:t>
            </a:r>
            <a:endParaRPr lang="en-US" dirty="0"/>
          </a:p>
          <a:p>
            <a:r>
              <a:rPr lang="en-US" dirty="0" smtClean="0"/>
              <a:t>Revenue cannot be collected from these courses</a:t>
            </a:r>
          </a:p>
          <a:p>
            <a:r>
              <a:rPr lang="en-US" dirty="0" smtClean="0"/>
              <a:t>Section numbers are typically 100-300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0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Provost Funded Courses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this time, it is unclear if the MSU will hold seated courses in the summer</a:t>
            </a:r>
          </a:p>
          <a:p>
            <a:r>
              <a:rPr lang="en-US" dirty="0" smtClean="0"/>
              <a:t>If there are no seated courses this summer, will the courses currently planned be moved to on-line?</a:t>
            </a:r>
          </a:p>
          <a:p>
            <a:r>
              <a:rPr lang="en-US" dirty="0" smtClean="0"/>
              <a:t>If those courses are moved to on-line, would the Provost still be willing to pay for the instruction costs?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OCCI Courses- Timing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799" y="2057400"/>
            <a:ext cx="10762736" cy="4343400"/>
          </a:xfrm>
        </p:spPr>
        <p:txBody>
          <a:bodyPr/>
          <a:lstStyle/>
          <a:p>
            <a:r>
              <a:rPr lang="en-US" dirty="0" smtClean="0"/>
              <a:t>The revenue cycle is May 16 to May 15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revenue from courses held in US19, FS19 and SS20 will be allocated to CAL in </a:t>
            </a:r>
            <a:r>
              <a:rPr lang="en-US" dirty="0" smtClean="0"/>
              <a:t>the FY21 Budget Load</a:t>
            </a:r>
          </a:p>
          <a:p>
            <a:pPr lvl="1"/>
            <a:r>
              <a:rPr lang="en-US" dirty="0" smtClean="0"/>
              <a:t>The College will reconcile the courses in FS20</a:t>
            </a:r>
            <a:r>
              <a:rPr lang="en-US" dirty="0"/>
              <a:t>, and </a:t>
            </a:r>
            <a:r>
              <a:rPr lang="en-US" dirty="0" smtClean="0"/>
              <a:t>allocate revenue to the units</a:t>
            </a:r>
          </a:p>
          <a:p>
            <a:r>
              <a:rPr lang="en-US" dirty="0" smtClean="0"/>
              <a:t>Revenue </a:t>
            </a:r>
            <a:r>
              <a:rPr lang="en-US" dirty="0"/>
              <a:t>from courses held in US20, FS20 and SS21 will be allocated to </a:t>
            </a:r>
            <a:r>
              <a:rPr lang="en-US" dirty="0" smtClean="0"/>
              <a:t>unit </a:t>
            </a:r>
            <a:r>
              <a:rPr lang="en-US" dirty="0"/>
              <a:t>in FS21.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82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OCCI Courses- Instruction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 Instruction fees are paid from </a:t>
            </a:r>
            <a:r>
              <a:rPr lang="en-US" dirty="0" smtClean="0"/>
              <a:t>each u</a:t>
            </a:r>
            <a:r>
              <a:rPr lang="en-US" dirty="0" smtClean="0"/>
              <a:t>nit’s </a:t>
            </a:r>
            <a:r>
              <a:rPr lang="en-US" dirty="0" smtClean="0"/>
              <a:t>OCCI account</a:t>
            </a:r>
          </a:p>
          <a:p>
            <a:r>
              <a:rPr lang="en-US" dirty="0" smtClean="0"/>
              <a:t>After summer semesters is complete, all appointments are reconciled by the College. The College gives the units 25% of instruction costs.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 if instruction costs are $10,000, the unit pays the instructor $10,000, then CAL give the unit $2,500 </a:t>
            </a:r>
          </a:p>
          <a:p>
            <a:r>
              <a:rPr lang="en-US" dirty="0" smtClean="0"/>
              <a:t>Section numbers are typically 730-749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56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OCCI Courses- Revenue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Units receive revenue if the student is only enrolled in an on-line </a:t>
            </a:r>
            <a:r>
              <a:rPr lang="en-US" dirty="0" smtClean="0"/>
              <a:t>course 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the student is enrolled in an online course </a:t>
            </a:r>
            <a:r>
              <a:rPr lang="en-US" i="1" dirty="0"/>
              <a:t>and</a:t>
            </a:r>
            <a:r>
              <a:rPr lang="en-US" dirty="0"/>
              <a:t> a seated course no revenue to </a:t>
            </a:r>
            <a:r>
              <a:rPr lang="en-US" dirty="0" smtClean="0"/>
              <a:t>generated</a:t>
            </a:r>
            <a:endParaRPr lang="en-US" dirty="0"/>
          </a:p>
          <a:p>
            <a:r>
              <a:rPr lang="en-US" dirty="0"/>
              <a:t>The amount of revenue depends on the tuition amount of the type of student enrolled </a:t>
            </a:r>
            <a:endParaRPr lang="en-US" dirty="0" smtClean="0"/>
          </a:p>
          <a:p>
            <a:pPr lvl="1"/>
            <a:r>
              <a:rPr lang="en-US" dirty="0" smtClean="0"/>
              <a:t>resident</a:t>
            </a:r>
            <a:r>
              <a:rPr lang="en-US" dirty="0"/>
              <a:t>, non-resident, undergraduate level 1 or 2, undergraduate level 3 or 4, grad, lifelong learner, etc</a:t>
            </a:r>
            <a:r>
              <a:rPr lang="en-US" dirty="0" smtClean="0"/>
              <a:t>.</a:t>
            </a:r>
          </a:p>
          <a:p>
            <a:r>
              <a:rPr lang="en-US" dirty="0" smtClean="0"/>
              <a:t>25% of the revenue </a:t>
            </a:r>
            <a:r>
              <a:rPr lang="en-US" dirty="0" smtClean="0"/>
              <a:t>is</a:t>
            </a:r>
            <a:r>
              <a:rPr lang="en-US" dirty="0" smtClean="0"/>
              <a:t> </a:t>
            </a:r>
            <a:r>
              <a:rPr lang="en-US" dirty="0" smtClean="0"/>
              <a:t>kept centrally</a:t>
            </a:r>
          </a:p>
          <a:p>
            <a:r>
              <a:rPr lang="en-US" dirty="0" smtClean="0"/>
              <a:t>An additional 25% is kept by the College</a:t>
            </a:r>
          </a:p>
          <a:p>
            <a:r>
              <a:rPr lang="en-US" dirty="0" smtClean="0"/>
              <a:t>The units receive the remaining </a:t>
            </a:r>
            <a:r>
              <a:rPr lang="en-US" dirty="0" smtClean="0"/>
              <a:t>balance</a:t>
            </a:r>
          </a:p>
          <a:p>
            <a:pPr lvl="1"/>
            <a:r>
              <a:rPr lang="en-US" dirty="0" smtClean="0"/>
              <a:t>This ends up being 56.25%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43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our Seasons 16x9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asonal celebrations presentation.potx" id="{BD9AEA96-E390-41F9-9661-0C671905DB2C}" vid="{E3974F56-9D26-4D1A-896F-E22CFE04D790}"/>
    </a:ext>
  </a:extLst>
</a:theme>
</file>

<file path=ppt/theme/theme2.xml><?xml version="1.0" encoding="utf-8"?>
<a:theme xmlns:a="http://schemas.openxmlformats.org/drawingml/2006/main" name="Office Them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Seasonal celebrations presentation</Template>
  <TotalTime>404</TotalTime>
  <Words>1482</Words>
  <Application>Microsoft Office PowerPoint</Application>
  <PresentationFormat>Widescreen</PresentationFormat>
  <Paragraphs>145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Calibri</vt:lpstr>
      <vt:lpstr>Constantia</vt:lpstr>
      <vt:lpstr>Wingdings</vt:lpstr>
      <vt:lpstr>Four Seasons 16x9</vt:lpstr>
      <vt:lpstr>Summer School 2020</vt:lpstr>
      <vt:lpstr>Common Language</vt:lpstr>
      <vt:lpstr>Common Language Continued</vt:lpstr>
      <vt:lpstr>Summer Instruction Timeline</vt:lpstr>
      <vt:lpstr>Provost Funded Courses</vt:lpstr>
      <vt:lpstr>Provost Funded Courses Continued</vt:lpstr>
      <vt:lpstr>OCCI Courses- Timing</vt:lpstr>
      <vt:lpstr>OCCI Courses- Instruction</vt:lpstr>
      <vt:lpstr>OCCI Courses- Revenue</vt:lpstr>
      <vt:lpstr>OCCI Courses- Revenue Example</vt:lpstr>
      <vt:lpstr>OCCI Courses- Breakeven</vt:lpstr>
      <vt:lpstr>CAL Memo Review</vt:lpstr>
      <vt:lpstr>Cost Distribution Worksheets</vt:lpstr>
      <vt:lpstr>Appointment Dates</vt:lpstr>
      <vt:lpstr>Overload Payments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Job Title Codes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US20 Graduate Teaching Assistantships</vt:lpstr>
      <vt:lpstr>Questions?</vt:lpstr>
    </vt:vector>
  </TitlesOfParts>
  <Company>College of Arts and Letters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School 2020</dc:title>
  <dc:creator>Carly Ensign</dc:creator>
  <cp:lastModifiedBy>Carly Ensign</cp:lastModifiedBy>
  <cp:revision>39</cp:revision>
  <cp:lastPrinted>2020-03-17T16:48:45Z</cp:lastPrinted>
  <dcterms:created xsi:type="dcterms:W3CDTF">2020-03-13T19:03:45Z</dcterms:created>
  <dcterms:modified xsi:type="dcterms:W3CDTF">2020-03-17T16:51:23Z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